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9" r:id="rId9"/>
    <p:sldId id="271" r:id="rId10"/>
    <p:sldId id="272" r:id="rId11"/>
    <p:sldId id="27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968" autoAdjust="0"/>
  </p:normalViewPr>
  <p:slideViewPr>
    <p:cSldViewPr snapToGrid="0">
      <p:cViewPr varScale="1">
        <p:scale>
          <a:sx n="55" d="100"/>
          <a:sy n="55" d="100"/>
        </p:scale>
        <p:origin x="9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A9009-CAC7-4E8F-B94C-0786B4E8AB52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E3DB2-D7DE-4A9C-81F2-9C56ED9B5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5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HylandOutreach/ShellCommand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Today we are going to show you how to unlock the power of the command 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E3DB2-D7DE-4A9C-81F2-9C56ED9B5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33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So, why are we learning about this? Well, Python is used extensively in the terminal (or console, or command line).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actually the simplest way to run Python scripts!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E3DB2-D7DE-4A9C-81F2-9C56ED9B57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84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now, for our first ever standalone script…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print statement! That’s all we need for a command line application. </a:t>
            </a:r>
            <a:r>
              <a:rPr lang="en-US" b="1" dirty="0"/>
              <a:t>Anyone know what this will do?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prints what up world to the console. When Python reads, executes/runs this script (by running the `python main.py` command) – it shows up there in the command 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E3DB2-D7DE-4A9C-81F2-9C56ED9B57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66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Anyone have any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E3DB2-D7DE-4A9C-81F2-9C56ED9B57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95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dirty="0"/>
              <a:t>Here’s a quick video showing how computers used to be for everyone back in the day.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Watch about a minute of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E3DB2-D7DE-4A9C-81F2-9C56ED9B57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5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did people even survive back then? It was like pioneer times but for the world of computers.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Command-Line interfaces - programs based entirely on text – were all there really were! </a:t>
            </a:r>
            <a:r>
              <a:rPr lang="en-US" b="1" dirty="0"/>
              <a:t>Anyone know what GUI stands for?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Graphical User Interfaces are used in almost every piece of software today. Things like websites, games, apps – all have GUIs (</a:t>
            </a:r>
            <a:r>
              <a:rPr lang="en-US" b="0" dirty="0" err="1"/>
              <a:t>gooeys</a:t>
            </a:r>
            <a:r>
              <a:rPr lang="en-US" b="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Today, while almost everything is GUI-based, there are still some use cases for the command line. Sometimes it’s just better, and sometimes it’s actually necessary!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E3DB2-D7DE-4A9C-81F2-9C56ED9B57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4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Has anyone heard of a bash? Bash like a party? </a:t>
            </a:r>
            <a:r>
              <a:rPr lang="en-US" dirty="0"/>
              <a:t>This is kind of like a party. But the SH stands for “shell” in this case.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shell (not like in </a:t>
            </a:r>
            <a:r>
              <a:rPr lang="en-US" dirty="0" err="1"/>
              <a:t>mario</a:t>
            </a:r>
            <a:r>
              <a:rPr lang="en-US" dirty="0"/>
              <a:t>) allows you to run a variety of commands. It’s all text-based – it’s like a “shell” around the operating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Bash is a </a:t>
            </a:r>
            <a:r>
              <a:rPr lang="en-US" dirty="0" err="1"/>
              <a:t>unix</a:t>
            </a:r>
            <a:r>
              <a:rPr lang="en-US" dirty="0"/>
              <a:t> shell and command language – if you have a mac or a </a:t>
            </a:r>
            <a:r>
              <a:rPr lang="en-US" dirty="0" err="1"/>
              <a:t>linux</a:t>
            </a:r>
            <a:r>
              <a:rPr lang="en-US" dirty="0"/>
              <a:t> machine, it comes with bash.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E3DB2-D7DE-4A9C-81F2-9C56ED9B57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87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Let’s take a look at it!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entry point to a shell is the command prompt. This is where you would type stuff 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an example of a command you might type. When you type something, you press the enter key to enter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Here’s an example of some output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usually, you’ll see some sort of system information up here. It can be a lot to see, and hard to figure out, but becoming familiar and comfortable with this will go a long way if you want to be a real coder.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DFCAE-C707-4D57-8D9E-8616E654C6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39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Now let’s get into some actual commands you can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E3DB2-D7DE-4A9C-81F2-9C56ED9B57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We’ll talk about some of the most basic commands.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PWD stands for present working directory. Anyone ever seen a folder before? That’s all a directory is – a folder on a computer. The shell has a memory of place, so it knows where you are in the folder tree.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LS stands for list – it lists the contents of the directory. Basically, just shows you what files are in the folder.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CD stands for change directory – it moves you to a different folder.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9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couple of helpful little tips to navigate the command line more efficiently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Anyone ever heard of this old soda? Tab cola. It basically does autocomplete for you, like when you’re searching on google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Up will just re-fill the last </a:t>
            </a:r>
            <a:r>
              <a:rPr lang="en-US" dirty="0" err="1"/>
              <a:t>runned</a:t>
            </a:r>
            <a:r>
              <a:rPr lang="en-US" dirty="0"/>
              <a:t> command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Control Sea will stop any process – not like copy! It’s different in the shell.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E3DB2-D7DE-4A9C-81F2-9C56ED9B57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75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Now let’s see the shell in action! Repl has a built in shell we can use.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i="1" dirty="0"/>
              <a:t>Follow these steps (students do not need to follow along):</a:t>
            </a:r>
          </a:p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Click on the “Replit Shell” link: </a:t>
            </a:r>
            <a:r>
              <a:rPr lang="en-US" dirty="0">
                <a:hlinkClick r:id="rId3"/>
              </a:rPr>
              <a:t>https://replit.com/@HylandOutreach/ShellCommands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Fork the project</a:t>
            </a:r>
          </a:p>
          <a:p>
            <a:pPr marL="228600" indent="-228600">
              <a:buAutoNum type="arabicPeriod"/>
            </a:pPr>
            <a:r>
              <a:rPr lang="en-US" dirty="0"/>
              <a:t>Open the Shell (under Tools -&gt; Shell button)</a:t>
            </a:r>
          </a:p>
          <a:p>
            <a:pPr marL="228600" indent="-228600">
              <a:buAutoNum type="arabicPeriod"/>
            </a:pPr>
            <a:r>
              <a:rPr lang="en-US" dirty="0"/>
              <a:t>Try out some basic commands: </a:t>
            </a:r>
            <a:r>
              <a:rPr lang="en-US" dirty="0" err="1"/>
              <a:t>pwd</a:t>
            </a:r>
            <a:r>
              <a:rPr lang="en-US" dirty="0"/>
              <a:t>, ls, and cd</a:t>
            </a:r>
          </a:p>
          <a:p>
            <a:pPr marL="228600" indent="-228600">
              <a:buAutoNum type="arabicPeriod"/>
            </a:pPr>
            <a:r>
              <a:rPr lang="en-US" dirty="0"/>
              <a:t>Show how to use TAB, UP, and </a:t>
            </a:r>
            <a:r>
              <a:rPr lang="en-US" dirty="0" err="1"/>
              <a:t>Ctrl+C</a:t>
            </a:r>
            <a:endParaRPr lang="en-US" dirty="0"/>
          </a:p>
          <a:p>
            <a:pPr marL="685800" lvl="1" indent="-228600">
              <a:buAutoNum type="arabicPeriod"/>
            </a:pPr>
            <a:r>
              <a:rPr lang="en-US" dirty="0"/>
              <a:t>An example for </a:t>
            </a:r>
            <a:r>
              <a:rPr lang="en-US" dirty="0" err="1"/>
              <a:t>Ctrl+C</a:t>
            </a:r>
            <a:r>
              <a:rPr lang="en-US" dirty="0"/>
              <a:t> could be running the “</a:t>
            </a:r>
            <a:r>
              <a:rPr lang="en-US" dirty="0" err="1"/>
              <a:t>cmatrix</a:t>
            </a:r>
            <a:r>
              <a:rPr lang="en-US" dirty="0"/>
              <a:t>” command and stopping it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8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5C927-211E-F695-F673-61BFFAAE3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A6CC4-2215-9B41-887F-A1D0E2C6E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36545-AFB4-8EC4-5220-899DD5710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EBC74-147D-FAF1-D00B-685A300E6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B310A-2B56-230B-58AD-35D7ECDB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68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3A38D-63BA-E7FF-8667-F75B082B2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D43680-EBAB-0EE3-7BF4-BB6653D9D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E5820-6972-A0AC-C14A-5F229F8C4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C6487-A318-B784-9238-14F35573C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EFBA9-CB1D-CB8C-0162-ACFF99B8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6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337193-01A9-9DD1-22F6-8D2D8F861E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2ABBE7-EFFB-ABF8-EA37-E393BBE36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8ADE5-0082-F7A1-BADF-FB0D4105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99414-250D-AC76-D69A-3E52287D1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9A15F-38AE-7E95-01EF-6D80671F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19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 anchor="ctr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0585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7FB43-D5BE-2876-CB49-A896CDB0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64883-F145-0EF2-64DD-823AA56AB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11C0B-FBD2-C737-6200-05D47A8DD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2CFC7-47D5-C9CF-B0D8-C0245B2C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F34F1-978C-60E3-2B5E-BD6735D2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31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455F-9FD3-2103-91D6-577D70AB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4CCEB-FAFD-1EC1-510C-30A9002C6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3CBAA-20A1-B7C5-EDD7-D1AE5DCE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21E76-CD25-D9BE-A3A1-AA862D850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0181B-7981-9EF2-377D-4CC1A1309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4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8FF48-D170-CFFF-7A93-CBF5BD6C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51EFA-9CBA-E5BA-13B9-C75332D5FB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E01C6-D842-65B0-1AAA-AA21CD285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3EE60-08C3-E307-4E0B-80A01DB12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B30D8-FE53-44EE-02CA-DC6D7E576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60C29-3E97-C85A-5C14-4CDA38443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02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628A-54CE-2A16-5816-AB6AEA23A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73409-ED04-489C-1E46-E47889036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87FDF-E258-8336-E647-E00E813D5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6BF7BC-24C6-AD02-769F-C5B7B840A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64234B-C656-DD54-F7E9-917C82405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395B95-3C30-A961-19D4-80775CD8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E2B5A1-8DCF-7007-458C-CB500C536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C6AF28-8D1F-B9E2-13FF-E210EF55E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3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B455E-9164-EC54-555F-520B16E9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689947-2F9D-68DB-E870-0DAEFEFBF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88291E-6D73-5F4B-43B9-C4414E15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A1619-6CBE-FF0A-2D55-3E752C6D9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38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282D6D-FFA0-530A-E7B3-62425261F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9E5D2B-2F3B-330B-FCDC-5ABF6EC85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EF376-B965-F514-9ECD-BFF05665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54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034F7-CC2A-6ACA-05FB-01FB54B43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64C73-6F20-14AB-B7C5-A2AC0FF03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1432D5-30C0-A756-D89A-57E46E23D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6F56D-6DC7-8967-8EFD-07C767B04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BFA07-7D8F-9236-F56E-36F06385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8D785-660C-DF69-823D-48A10790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81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A1D1-8F6F-CEB5-E7B4-B7922EF14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F82521-3783-05C9-FF69-936E342606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41912-8401-4FA5-CA30-ED9FF5E9F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103DB-CC0E-92A2-12E1-27A57079E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8E289-1C12-4E95-8FE8-FF2F994E0C4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AD828-6FF5-BB22-7759-73225C7DA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F00AC-9ADF-5F19-B95D-A6BA08AD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5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3AEF04-3AB4-3421-1A61-3CF24AE27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4BC58-B28F-5B8B-ACC5-549781640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A5F59-6F18-754B-3E4C-49450C96E4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8E289-1C12-4E95-8FE8-FF2F994E0C4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F3949-E145-6D04-70EA-661F4BD123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4F663-AB0E-24A4-5EBD-8B92ACCEC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E0F47-5AD8-443A-9517-598CBA1B0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3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EDVjg5y0Hg?rel=0&amp;start=19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HylandOutreach/ShellCommand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trix Code GIFs | Tenor">
            <a:extLst>
              <a:ext uri="{FF2B5EF4-FFF2-40B4-BE49-F238E27FC236}">
                <a16:creationId xmlns:a16="http://schemas.microsoft.com/office/drawing/2014/main" id="{04C4229B-1C89-7162-2360-9B94AA9BB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8807"/>
            <a:ext cx="12192000" cy="72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5F9D87-B969-CA3B-D00C-252706EEE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6320"/>
            <a:ext cx="12192000" cy="4484914"/>
          </a:xfrm>
        </p:spPr>
        <p:txBody>
          <a:bodyPr>
            <a:noAutofit/>
          </a:bodyPr>
          <a:lstStyle/>
          <a:p>
            <a:r>
              <a:rPr lang="en-US" sz="11500" dirty="0"/>
              <a:t>Unlocking the Power of the Command 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F09B0-0F1B-6781-D069-5CFFF7E05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87588"/>
            <a:ext cx="12192000" cy="570411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Hyland Python Academy @ UCS</a:t>
            </a:r>
          </a:p>
        </p:txBody>
      </p:sp>
    </p:spTree>
    <p:extLst>
      <p:ext uri="{BB962C8B-B14F-4D97-AF65-F5344CB8AC3E}">
        <p14:creationId xmlns:p14="http://schemas.microsoft.com/office/powerpoint/2010/main" val="159248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92EA-2A7D-7E9E-B376-E8897AE6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Python in the 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06DF8-4C9F-3AC6-81CD-5E1CD412C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45444"/>
            <a:ext cx="9982200" cy="58610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The terminal is the simplest way to run Python scripts</a:t>
            </a:r>
          </a:p>
        </p:txBody>
      </p:sp>
      <p:pic>
        <p:nvPicPr>
          <p:cNvPr id="3074" name="Picture 2" descr="The Terminal: First Steps and Useful Commands – Real Python">
            <a:extLst>
              <a:ext uri="{FF2B5EF4-FFF2-40B4-BE49-F238E27FC236}">
                <a16:creationId xmlns:a16="http://schemas.microsoft.com/office/drawing/2014/main" id="{181117A8-492A-3152-B055-D289580DC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830" y="2533809"/>
            <a:ext cx="7038340" cy="395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26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92EA-2A7D-7E9E-B376-E8897AE6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First Python Script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8BA957-479D-2585-EAAA-71837F1CAFF0}"/>
              </a:ext>
            </a:extLst>
          </p:cNvPr>
          <p:cNvSpPr/>
          <p:nvPr/>
        </p:nvSpPr>
        <p:spPr>
          <a:xfrm>
            <a:off x="0" y="1746886"/>
            <a:ext cx="12192000" cy="1508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200" dirty="0">
                <a:solidFill>
                  <a:srgbClr val="795E26"/>
                </a:solidFill>
                <a:latin typeface="Consolas" panose="020B0609020204030204" pitchFamily="49" charset="0"/>
              </a:rPr>
              <a:t> print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7200" dirty="0">
                <a:solidFill>
                  <a:srgbClr val="A31515"/>
                </a:solidFill>
                <a:latin typeface="Consolas" panose="020B0609020204030204" pitchFamily="49" charset="0"/>
              </a:rPr>
              <a:t>"what up world"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3DA106-7A4F-AD2A-2AF9-D648286B2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0471"/>
            <a:ext cx="12192000" cy="2025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B4094C-EA50-4EF2-17AB-1D8857044FA5}"/>
              </a:ext>
            </a:extLst>
          </p:cNvPr>
          <p:cNvSpPr txBox="1"/>
          <p:nvPr/>
        </p:nvSpPr>
        <p:spPr>
          <a:xfrm>
            <a:off x="1915288" y="5029200"/>
            <a:ext cx="2287436" cy="40011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"what up world"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914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AA19-04DA-9879-504E-363062AF9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2704B6-4078-7E6B-997A-9A7ACE9107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Hyland Python Academy @ UCS</a:t>
            </a:r>
          </a:p>
        </p:txBody>
      </p:sp>
    </p:spTree>
    <p:extLst>
      <p:ext uri="{BB962C8B-B14F-4D97-AF65-F5344CB8AC3E}">
        <p14:creationId xmlns:p14="http://schemas.microsoft.com/office/powerpoint/2010/main" val="1045977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EDVjg5y0Hg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10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Before the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026" y="1474470"/>
            <a:ext cx="6088924" cy="31661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</a:t>
            </a:r>
            <a:r>
              <a:rPr lang="en-US" dirty="0">
                <a:solidFill>
                  <a:schemeClr val="tx2"/>
                </a:solidFill>
              </a:rPr>
              <a:t>ommand-</a:t>
            </a:r>
            <a:r>
              <a:rPr lang="en-US" b="1" dirty="0">
                <a:solidFill>
                  <a:schemeClr val="tx2"/>
                </a:solidFill>
              </a:rPr>
              <a:t>L</a:t>
            </a:r>
            <a:r>
              <a:rPr lang="en-US" dirty="0">
                <a:solidFill>
                  <a:schemeClr val="tx2"/>
                </a:solidFill>
              </a:rPr>
              <a:t>ine </a:t>
            </a:r>
            <a:r>
              <a:rPr lang="en-US" b="1" dirty="0">
                <a:solidFill>
                  <a:schemeClr val="tx2"/>
                </a:solidFill>
              </a:rPr>
              <a:t>I</a:t>
            </a:r>
            <a:r>
              <a:rPr lang="en-US" dirty="0">
                <a:solidFill>
                  <a:schemeClr val="tx2"/>
                </a:solidFill>
              </a:rPr>
              <a:t>nterfaces (</a:t>
            </a:r>
            <a:r>
              <a:rPr lang="en-US" b="1" dirty="0"/>
              <a:t>CLI</a:t>
            </a:r>
            <a:r>
              <a:rPr lang="en-US" dirty="0">
                <a:solidFill>
                  <a:schemeClr val="tx2"/>
                </a:solidFill>
              </a:rPr>
              <a:t>) were once the primary means of computer interaction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G</a:t>
            </a:r>
            <a:r>
              <a:rPr lang="en-US" dirty="0">
                <a:solidFill>
                  <a:schemeClr val="tx2"/>
                </a:solidFill>
              </a:rPr>
              <a:t>raphical </a:t>
            </a:r>
            <a:r>
              <a:rPr lang="en-US" b="1" dirty="0">
                <a:solidFill>
                  <a:schemeClr val="tx2"/>
                </a:solidFill>
              </a:rPr>
              <a:t>U</a:t>
            </a:r>
            <a:r>
              <a:rPr lang="en-US" dirty="0">
                <a:solidFill>
                  <a:schemeClr val="tx2"/>
                </a:solidFill>
              </a:rPr>
              <a:t>ser </a:t>
            </a:r>
            <a:r>
              <a:rPr lang="en-US" b="1" dirty="0">
                <a:solidFill>
                  <a:schemeClr val="tx2"/>
                </a:solidFill>
              </a:rPr>
              <a:t>I</a:t>
            </a:r>
            <a:r>
              <a:rPr lang="en-US" dirty="0">
                <a:solidFill>
                  <a:schemeClr val="tx2"/>
                </a:solidFill>
              </a:rPr>
              <a:t>nterfaces (</a:t>
            </a:r>
            <a:r>
              <a:rPr lang="en-US" b="1" dirty="0"/>
              <a:t>GUI</a:t>
            </a:r>
            <a:r>
              <a:rPr lang="en-US" dirty="0">
                <a:solidFill>
                  <a:schemeClr val="tx2"/>
                </a:solidFill>
              </a:rPr>
              <a:t>): the modern-day visual programs we all know and love</a:t>
            </a:r>
          </a:p>
        </p:txBody>
      </p:sp>
      <p:pic>
        <p:nvPicPr>
          <p:cNvPr id="1026" name="Picture 2" descr="Gooey Kirby GIF - Gooey Kirby Super Kirby Clash - Discover &amp; Share GIFs">
            <a:extLst>
              <a:ext uri="{FF2B5EF4-FFF2-40B4-BE49-F238E27FC236}">
                <a16:creationId xmlns:a16="http://schemas.microsoft.com/office/drawing/2014/main" id="{47827E9A-70C6-34C7-4DD9-A048D400A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52" y="4494906"/>
            <a:ext cx="3735977" cy="2183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indows Command-Line: Backgrounder - Windows Command Line">
            <a:extLst>
              <a:ext uri="{FF2B5EF4-FFF2-40B4-BE49-F238E27FC236}">
                <a16:creationId xmlns:a16="http://schemas.microsoft.com/office/drawing/2014/main" id="{F3B73837-2E76-C355-2E3C-1C7E90CCF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826" y="365125"/>
            <a:ext cx="5394148" cy="47771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376BD6-9FBA-5607-1E7D-0D1E2D37E024}"/>
              </a:ext>
            </a:extLst>
          </p:cNvPr>
          <p:cNvSpPr/>
          <p:nvPr/>
        </p:nvSpPr>
        <p:spPr>
          <a:xfrm>
            <a:off x="4498255" y="5383530"/>
            <a:ext cx="7503245" cy="12944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Now, the command line provides the ability to perform complex tasks that </a:t>
            </a:r>
            <a:r>
              <a:rPr lang="en-US" sz="2000" i="1" dirty="0">
                <a:solidFill>
                  <a:schemeClr val="bg1"/>
                </a:solidFill>
              </a:rPr>
              <a:t>cannot</a:t>
            </a:r>
            <a:r>
              <a:rPr lang="en-US" sz="2000" dirty="0">
                <a:solidFill>
                  <a:schemeClr val="bg1"/>
                </a:solidFill>
              </a:rPr>
              <a:t> be achieved with the available features provided by the operating system’s GUIs</a:t>
            </a:r>
          </a:p>
        </p:txBody>
      </p:sp>
    </p:spTree>
    <p:extLst>
      <p:ext uri="{BB962C8B-B14F-4D97-AF65-F5344CB8AC3E}">
        <p14:creationId xmlns:p14="http://schemas.microsoft.com/office/powerpoint/2010/main" val="275060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Bash 💃🎉🎈🎊🥳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9166" y="1402080"/>
            <a:ext cx="9864634" cy="2455817"/>
          </a:xfrm>
        </p:spPr>
        <p:txBody>
          <a:bodyPr>
            <a:normAutofit/>
          </a:bodyPr>
          <a:lstStyle/>
          <a:p>
            <a:r>
              <a:rPr lang="en-US" b="1" dirty="0"/>
              <a:t>Shell</a:t>
            </a:r>
            <a:r>
              <a:rPr lang="en-US" dirty="0">
                <a:solidFill>
                  <a:schemeClr val="tx2"/>
                </a:solidFill>
              </a:rPr>
              <a:t> programs allow you to run a variety of commands on your computer</a:t>
            </a:r>
          </a:p>
          <a:p>
            <a:r>
              <a:rPr lang="en-US" b="1" dirty="0"/>
              <a:t>Bash</a:t>
            </a:r>
            <a:r>
              <a:rPr lang="en-US" dirty="0">
                <a:solidFill>
                  <a:schemeClr val="tx2"/>
                </a:solidFill>
              </a:rPr>
              <a:t> is a Unix </a:t>
            </a:r>
            <a:r>
              <a:rPr lang="en-US" i="1" dirty="0">
                <a:solidFill>
                  <a:schemeClr val="tx2"/>
                </a:solidFill>
              </a:rPr>
              <a:t>shell</a:t>
            </a:r>
            <a:r>
              <a:rPr lang="en-US" dirty="0">
                <a:solidFill>
                  <a:schemeClr val="tx2"/>
                </a:solidFill>
              </a:rPr>
              <a:t> and command language, and is the default shell on Linux and OS X</a:t>
            </a:r>
          </a:p>
        </p:txBody>
      </p:sp>
      <p:pic>
        <p:nvPicPr>
          <p:cNvPr id="2052" name="Picture 4" descr="Bash 5.0 Released with New Features">
            <a:extLst>
              <a:ext uri="{FF2B5EF4-FFF2-40B4-BE49-F238E27FC236}">
                <a16:creationId xmlns:a16="http://schemas.microsoft.com/office/drawing/2014/main" id="{C1C3C23E-A935-8721-A980-D7BFDB34F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t="21111" r="14251" b="21593"/>
          <a:stretch/>
        </p:blipFill>
        <p:spPr bwMode="auto">
          <a:xfrm>
            <a:off x="5297021" y="3624723"/>
            <a:ext cx="6061133" cy="27225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50" name="Picture 2" descr="Spiny Shell | Mario Kart Racing Wiki | Fandom">
            <a:extLst>
              <a:ext uri="{FF2B5EF4-FFF2-40B4-BE49-F238E27FC236}">
                <a16:creationId xmlns:a16="http://schemas.microsoft.com/office/drawing/2014/main" id="{6759655D-146C-5BD4-9EEE-8E45CED09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3846" y="3256367"/>
            <a:ext cx="3253740" cy="3236508"/>
          </a:xfrm>
          <a:prstGeom prst="rect">
            <a:avLst/>
          </a:prstGeom>
          <a:noFill/>
          <a:effectLst>
            <a:reflection blurRad="6350" stA="50000" endA="275" endPos="40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98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does it look like?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65" y="1562242"/>
            <a:ext cx="9913235" cy="41750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40565" y="4822940"/>
            <a:ext cx="559062" cy="387626"/>
          </a:xfrm>
          <a:prstGeom prst="rect">
            <a:avLst/>
          </a:prstGeom>
          <a:solidFill>
            <a:srgbClr val="00D3F6">
              <a:alpha val="27843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99627" y="4841234"/>
            <a:ext cx="5275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D3F6"/>
                </a:solidFill>
              </a:rPr>
              <a:t>Command Prompt – where the user enters commands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21331" y="2398950"/>
            <a:ext cx="944217" cy="306955"/>
          </a:xfrm>
          <a:prstGeom prst="rect">
            <a:avLst/>
          </a:prstGeom>
          <a:solidFill>
            <a:srgbClr val="E95EBE">
              <a:alpha val="28000"/>
            </a:srgbClr>
          </a:solidFill>
          <a:ln w="28575">
            <a:solidFill>
              <a:srgbClr val="E95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665548" y="2387427"/>
            <a:ext cx="342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95EBE"/>
                </a:solidFill>
              </a:rPr>
              <a:t>Command example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40565" y="2705905"/>
            <a:ext cx="9385009" cy="1608555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720096" y="427808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Command output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40565" y="2109557"/>
            <a:ext cx="7287853" cy="289393"/>
          </a:xfrm>
          <a:prstGeom prst="rect">
            <a:avLst/>
          </a:prstGeom>
          <a:solidFill>
            <a:schemeClr val="accent2">
              <a:alpha val="28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728418" y="2069587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System information</a:t>
            </a:r>
          </a:p>
        </p:txBody>
      </p:sp>
    </p:spTree>
    <p:extLst>
      <p:ext uri="{BB962C8B-B14F-4D97-AF65-F5344CB8AC3E}">
        <p14:creationId xmlns:p14="http://schemas.microsoft.com/office/powerpoint/2010/main" val="209694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5" grpId="0"/>
      <p:bldP spid="15" grpId="1"/>
      <p:bldP spid="16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880" y="1417510"/>
            <a:ext cx="1783334" cy="4022979"/>
          </a:xfrm>
        </p:spPr>
        <p:txBody>
          <a:bodyPr>
            <a:normAutofit fontScale="90000"/>
          </a:bodyPr>
          <a:lstStyle/>
          <a:p>
            <a:pPr algn="r"/>
            <a:r>
              <a:rPr lang="en-US" b="1" dirty="0"/>
              <a:t>Bash Commands</a:t>
            </a:r>
          </a:p>
        </p:txBody>
      </p:sp>
      <p:pic>
        <p:nvPicPr>
          <p:cNvPr id="1028" name="Picture 4" descr="Image result for comman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214" y="0"/>
            <a:ext cx="102837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416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Basic Bash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162" y="1690687"/>
            <a:ext cx="6140958" cy="4802187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 err="1">
                <a:solidFill>
                  <a:schemeClr val="tx2"/>
                </a:solidFill>
                <a:latin typeface="Consolas" panose="020B0609020204030204" pitchFamily="49" charset="0"/>
              </a:rPr>
              <a:t>pwd</a:t>
            </a:r>
            <a:r>
              <a:rPr lang="en-US" dirty="0">
                <a:solidFill>
                  <a:schemeClr val="tx2"/>
                </a:solidFill>
              </a:rPr>
              <a:t> – </a:t>
            </a:r>
            <a:r>
              <a:rPr lang="en-US" b="1" dirty="0">
                <a:solidFill>
                  <a:schemeClr val="tx2"/>
                </a:solidFill>
              </a:rPr>
              <a:t>p</a:t>
            </a:r>
            <a:r>
              <a:rPr lang="en-US" dirty="0">
                <a:solidFill>
                  <a:schemeClr val="tx2"/>
                </a:solidFill>
              </a:rPr>
              <a:t>rints the </a:t>
            </a:r>
            <a:r>
              <a:rPr lang="en-US" b="1" dirty="0">
                <a:solidFill>
                  <a:schemeClr val="tx2"/>
                </a:solidFill>
              </a:rPr>
              <a:t>w</a:t>
            </a:r>
            <a:r>
              <a:rPr lang="en-US" dirty="0">
                <a:solidFill>
                  <a:schemeClr val="tx2"/>
                </a:solidFill>
              </a:rPr>
              <a:t>orking </a:t>
            </a:r>
            <a:r>
              <a:rPr lang="en-US" b="1" dirty="0">
                <a:solidFill>
                  <a:schemeClr val="tx2"/>
                </a:solidFill>
              </a:rPr>
              <a:t>d</a:t>
            </a:r>
            <a:r>
              <a:rPr lang="en-US" dirty="0">
                <a:solidFill>
                  <a:schemeClr val="tx2"/>
                </a:solidFill>
              </a:rPr>
              <a:t>irectory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 </a:t>
            </a:r>
            <a:r>
              <a:rPr lang="en-US" i="1" dirty="0">
                <a:solidFill>
                  <a:schemeClr val="tx2"/>
                </a:solidFill>
              </a:rPr>
              <a:t>directory</a:t>
            </a:r>
            <a:r>
              <a:rPr lang="en-US" dirty="0">
                <a:solidFill>
                  <a:schemeClr val="tx2"/>
                </a:solidFill>
              </a:rPr>
              <a:t> is a folder, just like in files</a:t>
            </a:r>
          </a:p>
          <a:p>
            <a:pPr lvl="1"/>
            <a:endParaRPr lang="en-US" dirty="0">
              <a:solidFill>
                <a:schemeClr val="tx2"/>
              </a:solidFill>
            </a:endParaRPr>
          </a:p>
          <a:p>
            <a:r>
              <a:rPr lang="en-US" sz="4000" dirty="0">
                <a:solidFill>
                  <a:schemeClr val="tx2"/>
                </a:solidFill>
                <a:latin typeface="Consolas" panose="020B0609020204030204" pitchFamily="49" charset="0"/>
              </a:rPr>
              <a:t>ls</a:t>
            </a:r>
            <a:r>
              <a:rPr lang="en-US" dirty="0">
                <a:solidFill>
                  <a:schemeClr val="tx2"/>
                </a:solidFill>
              </a:rPr>
              <a:t> – lists the contents of the working directory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This will show both files and folders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4000" dirty="0">
                <a:solidFill>
                  <a:schemeClr val="tx2"/>
                </a:solidFill>
                <a:latin typeface="Consolas" panose="020B0609020204030204" pitchFamily="49" charset="0"/>
              </a:rPr>
              <a:t>cd</a:t>
            </a:r>
            <a:r>
              <a:rPr lang="en-US" dirty="0">
                <a:solidFill>
                  <a:schemeClr val="tx2"/>
                </a:solidFill>
              </a:rPr>
              <a:t> – </a:t>
            </a:r>
            <a:r>
              <a:rPr lang="en-US" b="1" dirty="0">
                <a:solidFill>
                  <a:schemeClr val="tx2"/>
                </a:solidFill>
              </a:rPr>
              <a:t>c</a:t>
            </a:r>
            <a:r>
              <a:rPr lang="en-US" dirty="0">
                <a:solidFill>
                  <a:schemeClr val="tx2"/>
                </a:solidFill>
              </a:rPr>
              <a:t>hanges the working </a:t>
            </a:r>
            <a:r>
              <a:rPr lang="en-US" b="1" dirty="0">
                <a:solidFill>
                  <a:schemeClr val="tx2"/>
                </a:solidFill>
              </a:rPr>
              <a:t>d</a:t>
            </a:r>
            <a:r>
              <a:rPr lang="en-US" dirty="0">
                <a:solidFill>
                  <a:schemeClr val="tx2"/>
                </a:solidFill>
              </a:rPr>
              <a:t>irectory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This is the main way to move around in the file system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This command takes an </a:t>
            </a:r>
            <a:r>
              <a:rPr lang="en-US" i="1" dirty="0">
                <a:solidFill>
                  <a:schemeClr val="tx2"/>
                </a:solidFill>
              </a:rPr>
              <a:t>argument</a:t>
            </a:r>
            <a:r>
              <a:rPr lang="en-US" dirty="0">
                <a:solidFill>
                  <a:schemeClr val="tx2"/>
                </a:solidFill>
              </a:rPr>
              <a:t> to know where to go</a:t>
            </a:r>
          </a:p>
        </p:txBody>
      </p:sp>
      <p:pic>
        <p:nvPicPr>
          <p:cNvPr id="3074" name="Picture 2" descr="Chrome OS 82 brings Files app Material Theme redesign - 9to5Google">
            <a:extLst>
              <a:ext uri="{FF2B5EF4-FFF2-40B4-BE49-F238E27FC236}">
                <a16:creationId xmlns:a16="http://schemas.microsoft.com/office/drawing/2014/main" id="{20C41C8A-6EA2-DEE8-73FA-B0F0A624D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120" y="2187575"/>
            <a:ext cx="5341391" cy="38084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8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018"/>
            <a:ext cx="5334000" cy="1325563"/>
          </a:xfrm>
        </p:spPr>
        <p:txBody>
          <a:bodyPr/>
          <a:lstStyle/>
          <a:p>
            <a:pPr algn="ctr"/>
            <a:r>
              <a:rPr lang="en-US" b="1" dirty="0"/>
              <a:t>Helpful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" y="1120140"/>
            <a:ext cx="5082540" cy="571484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TAB</a:t>
            </a:r>
            <a:r>
              <a:rPr lang="en-US" dirty="0">
                <a:solidFill>
                  <a:schemeClr val="tx2"/>
                </a:solidFill>
              </a:rPr>
              <a:t> – When typing out a command, pressing the TAB key will attempt to auto-complete it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UP</a:t>
            </a:r>
            <a:r>
              <a:rPr lang="en-US" dirty="0">
                <a:solidFill>
                  <a:schemeClr val="tx2"/>
                </a:solidFill>
              </a:rPr>
              <a:t> – Pressing the UP key will cycle through your command history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b="1" dirty="0" err="1">
                <a:solidFill>
                  <a:schemeClr val="tx2"/>
                </a:solidFill>
              </a:rPr>
              <a:t>Ctrl+C</a:t>
            </a:r>
            <a:r>
              <a:rPr lang="en-US" dirty="0">
                <a:solidFill>
                  <a:schemeClr val="tx2"/>
                </a:solidFill>
              </a:rPr>
              <a:t> – Pressing the key combination of Ctrl and C will kill the current process</a:t>
            </a:r>
          </a:p>
        </p:txBody>
      </p:sp>
      <p:pic>
        <p:nvPicPr>
          <p:cNvPr id="4098" name="Picture 2" descr="Tab, Coca-Cola's Diet-Soda Pioneer and a '70s Icon, Is Going Away - WSJ">
            <a:extLst>
              <a:ext uri="{FF2B5EF4-FFF2-40B4-BE49-F238E27FC236}">
                <a16:creationId xmlns:a16="http://schemas.microsoft.com/office/drawing/2014/main" id="{B976B398-79B5-5828-9C6C-1CCF0DEDE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P | Disney Movies">
            <a:extLst>
              <a:ext uri="{FF2B5EF4-FFF2-40B4-BE49-F238E27FC236}">
                <a16:creationId xmlns:a16="http://schemas.microsoft.com/office/drawing/2014/main" id="{F45629FC-130E-31BC-BBB1-1B2868698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14" y="4446270"/>
            <a:ext cx="1268572" cy="12685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he Nature of Sea Control and Sea Denial | Center for International  Maritime Security">
            <a:extLst>
              <a:ext uri="{FF2B5EF4-FFF2-40B4-BE49-F238E27FC236}">
                <a16:creationId xmlns:a16="http://schemas.microsoft.com/office/drawing/2014/main" id="{BBCE20C7-5E27-C249-0DBB-50EA39716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956" y="5080556"/>
            <a:ext cx="2893330" cy="16016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73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2"/>
            </a:gs>
            <a:gs pos="46000">
              <a:schemeClr val="accent5"/>
            </a:gs>
            <a:gs pos="100000">
              <a:schemeClr val="accent6"/>
            </a:gs>
          </a:gsLst>
          <a:lin ang="33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0657-995A-41BB-8FF5-6E2D130E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500000">
            <a:off x="2325134" y="3021650"/>
            <a:ext cx="10555705" cy="1154162"/>
          </a:xfrm>
        </p:spPr>
        <p:txBody>
          <a:bodyPr/>
          <a:lstStyle/>
          <a:p>
            <a:r>
              <a:rPr lang="en-US" sz="7200" dirty="0"/>
              <a:t>DEMO: </a:t>
            </a:r>
            <a:r>
              <a:rPr lang="en-US" sz="72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Replit Shell</a:t>
            </a:r>
            <a:endParaRPr lang="en-US" sz="7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99005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Python">
      <a:dk1>
        <a:srgbClr val="77FF77"/>
      </a:dk1>
      <a:lt1>
        <a:srgbClr val="000044"/>
      </a:lt1>
      <a:dk2>
        <a:srgbClr val="FFFFFF"/>
      </a:dk2>
      <a:lt2>
        <a:srgbClr val="000000"/>
      </a:lt2>
      <a:accent1>
        <a:srgbClr val="FFFFDD"/>
      </a:accent1>
      <a:accent2>
        <a:srgbClr val="FFDD00"/>
      </a:accent2>
      <a:accent3>
        <a:srgbClr val="DDFFFF"/>
      </a:accent3>
      <a:accent4>
        <a:srgbClr val="FFDDFF"/>
      </a:accent4>
      <a:accent5>
        <a:srgbClr val="00DDFF"/>
      </a:accent5>
      <a:accent6>
        <a:srgbClr val="DD00FF"/>
      </a:accent6>
      <a:hlink>
        <a:srgbClr val="FFFF77"/>
      </a:hlink>
      <a:folHlink>
        <a:srgbClr val="FFFFDD"/>
      </a:folHlink>
    </a:clrScheme>
    <a:fontScheme name="Python">
      <a:majorFont>
        <a:latin typeface="Space Mono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1002</Words>
  <Application>Microsoft Office PowerPoint</Application>
  <PresentationFormat>Widescreen</PresentationFormat>
  <Paragraphs>93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Consolas</vt:lpstr>
      <vt:lpstr>Inter</vt:lpstr>
      <vt:lpstr>Space Mono</vt:lpstr>
      <vt:lpstr>Office Theme</vt:lpstr>
      <vt:lpstr>Unlocking the Power of the Command Line</vt:lpstr>
      <vt:lpstr>PowerPoint Presentation</vt:lpstr>
      <vt:lpstr>Before the GUI</vt:lpstr>
      <vt:lpstr>Bash 💃🎉🎈🎊🥳</vt:lpstr>
      <vt:lpstr>What does it look like?</vt:lpstr>
      <vt:lpstr>Bash Commands</vt:lpstr>
      <vt:lpstr>Basic Bash Commands</vt:lpstr>
      <vt:lpstr>Helpful Tips</vt:lpstr>
      <vt:lpstr>DEMO: Replit Shell</vt:lpstr>
      <vt:lpstr>Python in the Terminal</vt:lpstr>
      <vt:lpstr>First Python Script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Hello, Python</dc:title>
  <dc:creator>Joseph Maxwell</dc:creator>
  <cp:lastModifiedBy>Joseph Maxwell</cp:lastModifiedBy>
  <cp:revision>12</cp:revision>
  <dcterms:created xsi:type="dcterms:W3CDTF">2023-09-06T12:41:06Z</dcterms:created>
  <dcterms:modified xsi:type="dcterms:W3CDTF">2023-10-13T12:56:37Z</dcterms:modified>
</cp:coreProperties>
</file>